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301" r:id="rId2"/>
    <p:sldId id="302" r:id="rId3"/>
    <p:sldId id="320" r:id="rId4"/>
    <p:sldId id="313" r:id="rId5"/>
    <p:sldId id="311" r:id="rId6"/>
    <p:sldId id="319" r:id="rId7"/>
    <p:sldId id="303" r:id="rId8"/>
    <p:sldId id="298" r:id="rId9"/>
    <p:sldId id="304" r:id="rId10"/>
    <p:sldId id="305" r:id="rId11"/>
    <p:sldId id="306" r:id="rId12"/>
    <p:sldId id="307" r:id="rId13"/>
    <p:sldId id="308" r:id="rId14"/>
    <p:sldId id="309" r:id="rId15"/>
    <p:sldId id="314" r:id="rId16"/>
    <p:sldId id="312" r:id="rId17"/>
    <p:sldId id="315" r:id="rId18"/>
    <p:sldId id="316" r:id="rId19"/>
    <p:sldId id="321" r:id="rId20"/>
    <p:sldId id="323" r:id="rId21"/>
    <p:sldId id="324" r:id="rId2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進藤 豪人" initials="進藤" lastIdx="4" clrIdx="0">
    <p:extLst>
      <p:ext uri="{19B8F6BF-5375-455C-9EA6-DF929625EA0E}">
        <p15:presenceInfo xmlns:p15="http://schemas.microsoft.com/office/powerpoint/2012/main" userId="b1aa20c7c89b79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3"/>
    <p:restoredTop sz="94640"/>
  </p:normalViewPr>
  <p:slideViewPr>
    <p:cSldViewPr snapToGrid="0" snapToObjects="1">
      <p:cViewPr varScale="1">
        <p:scale>
          <a:sx n="107" d="100"/>
          <a:sy n="107" d="100"/>
        </p:scale>
        <p:origin x="72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82A13-8185-7F47-B08E-3742156E1803}" type="datetimeFigureOut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073B6-FB8B-0D46-9069-48816D8D4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76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2073B6-FB8B-0D46-9069-48816D8D4B21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67ACFD-70F7-3F4D-8CE3-2B414B472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9EF943C-F7D2-0D40-AE5B-66E8C0A53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289D3B-FB04-F941-B271-53199CAD2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2481-05D6-E348-895C-9F554B027780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4E1B90-1EA4-E546-A2B8-753427917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3A488E-F176-4F4B-80C4-C7EFED2DB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52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06A0CA-4DC3-D348-AE44-2AE5A832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AF1275-F785-3444-8217-ED3FD5733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3EF156-43C8-894D-8DCC-D79543D27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8DCB-10C8-B644-8BA2-0526179BF863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9A9826-489D-ED45-83DF-7C5EC2456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B45660-0321-2A40-9F20-51C95000D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99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6DF6141-E23E-5648-A369-EAB31CAEB4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229700-F491-924B-9670-726FB5CC2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0B2688-A11F-204A-A584-A485C6075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5988-9B69-FB43-872E-321998F64B01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7593FC-277B-A343-AC88-45E09A391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96EC31-9BC1-2B4D-BA84-DA4B9EBC8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84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AF3C2E-EA66-5C48-AB06-0D535532A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97EDDA-05B8-1D4D-8B54-EF00F4C02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C621E6-938B-544D-9CCC-B8E070CFF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D435-1EEC-E84E-9FAA-D64F8788D33F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07A96A-4390-0845-9820-09A665AC7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3B2083-7E24-7746-BCF3-6FAD27AE2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32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5D092B-6D81-6B44-AF10-73385F83D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FD6FA-BCAC-1447-A816-AB8160525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855EF-EE5B-B048-B6A6-D50BCAC25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C5E6-03A5-F446-98F6-7112ABEE21B5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00D177-B172-E448-99C8-C68758F6D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EA8DFA-99CB-694D-A2F4-E95F01647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26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57D84C-D1C8-0F4B-8577-2D520A166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DAD21D-015A-8E47-A31B-05E1EF0F11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72EDE1-7445-4045-BCC5-61087C644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4BDE65-8320-0040-B706-E176B704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01A5-8BB4-EB4C-B6DE-EAEBE8FC979C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60040F-E851-954E-BBFA-7E5EA426C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0DF68D-1752-674F-ACDB-148FF5BE3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83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3D07AC-E152-D445-8245-C259B3AF1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EAF0AF-C691-CB47-B0CE-B0DDB0992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0E1E859-D655-5642-93EC-0BEEA5A56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4A4573E-FBD4-994F-91AB-14B8DEC8F6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6242A25-CCAC-174C-AC90-1FE1DF0FC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019B495-5253-174B-AD73-C7CCCE24B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1237-C396-6848-A6EF-25D59C5A8B9F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C86A860-B9A8-C349-A64A-AF903DDDD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D1D3880-A2D0-AB4F-AB2B-596A7B30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24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69B802-8CD6-2E4E-9380-8EC801E5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21DD21-0E05-2849-9029-D2532D44D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44D3-C4E6-044D-B68A-DB0A3D3EA3AD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5CE236-A090-9444-B4CE-4774BF53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8971CF-D869-774A-900F-99A583C0E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02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41D52D0-BD6C-BD44-AF08-77A83E3E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3715-5262-5B41-8E8C-EED6988ACD2F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0E2E5BE-2DB9-164B-9726-6561C1214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59E21C-BA5C-C844-9F96-450E459F3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02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B0EDB-D46F-A14D-8A90-8F279F7F8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D2B1B7-BDF9-5A49-A5A9-3E3565947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280DB4-9DE2-864B-98FC-84D1F1E13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F714A2-298B-8248-AA67-FAD872C29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7D2A-DF53-BC4F-B789-2F767E5D7E82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08BD8F-D490-A543-8FD4-F56D62B6B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54AA02-E344-E140-97C9-B04FCDFAC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85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150142-6E02-6442-89A3-1EE8E182E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B30A20-24C2-7944-BEE5-C621B719F6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2C15A1-BD52-B14C-80B5-B06920D25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B245FA-BF14-8A4A-8C4E-1BC62DB0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9D04-E182-4043-866A-BC8CCBAF4FCF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8F840F-4FCB-FB42-9DCD-E8F74F83B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1079ED-2A1E-734F-8F36-2684E2A3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53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FEBA8B-45C6-5444-BF37-6E2C0F0EB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1FAA91-E1CA-9240-80F9-96E25BC91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5BECC2-BE83-6E4D-814D-A26BE1702B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4FA9A-F1EC-D845-9AB1-07638599A63B}" type="datetime1">
              <a:rPr kumimoji="1" lang="ja-JP" altLang="en-US" smtClean="0"/>
              <a:t>2021/8/8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E56688-809D-7E49-A7F8-BD0216B49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317B18-8B83-F041-A7D4-036ECD269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2314A-188E-1D4F-8C6F-81758BFEA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52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domainq.net/english-conversation-teacher-0044670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gahag.net/005931-school-girl/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iphonemod.net/trackpad-and-magic-keyboard-ipad-changing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gahag.net/002277-businessman-bowing/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domainq.net/college-student-girl-0027676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ahag.net/000189-thumbs-up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F1FD39-A227-434D-A77F-C59E7CCFBB4C}"/>
              </a:ext>
            </a:extLst>
          </p:cNvPr>
          <p:cNvSpPr txBox="1"/>
          <p:nvPr/>
        </p:nvSpPr>
        <p:spPr>
          <a:xfrm>
            <a:off x="0" y="553184"/>
            <a:ext cx="12192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b="1" dirty="0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iPad</a:t>
            </a:r>
            <a:r>
              <a:rPr lang="ja-JP" altLang="en-US" sz="40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版</a:t>
            </a:r>
            <a:r>
              <a:rPr lang="en-US" altLang="ja-JP" sz="4000" b="1" dirty="0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 </a:t>
            </a:r>
            <a:r>
              <a:rPr lang="ja-JP" altLang="en-US" sz="40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ロイロノート</a:t>
            </a:r>
            <a:endParaRPr lang="en-US" altLang="ja-JP" sz="40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pPr algn="ctr"/>
            <a:endParaRPr lang="en-US" altLang="ja-JP" sz="40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pPr algn="ctr"/>
            <a:r>
              <a:rPr lang="ja-JP" altLang="en-US" sz="72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やってみたくなる！</a:t>
            </a:r>
            <a:endParaRPr lang="en-US" altLang="ja-JP" sz="72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pPr algn="ctr"/>
            <a:r>
              <a:rPr lang="ja-JP" altLang="en-US" sz="72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ロイロノート</a:t>
            </a:r>
            <a:endParaRPr lang="en-US" altLang="ja-JP" sz="72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pPr algn="ctr"/>
            <a:r>
              <a:rPr lang="ja-JP" altLang="en-US" sz="72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できることとメリット</a:t>
            </a:r>
            <a:endParaRPr lang="en-US" altLang="ja-JP" sz="72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7D4559-0F4A-8F41-B7ED-BFEA52F634BF}"/>
              </a:ext>
            </a:extLst>
          </p:cNvPr>
          <p:cNvSpPr txBox="1"/>
          <p:nvPr/>
        </p:nvSpPr>
        <p:spPr>
          <a:xfrm>
            <a:off x="0" y="91519"/>
            <a:ext cx="2714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2021.08.05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E3270C8-D3BF-7346-AA59-04F3D851FE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502" t="4781" r="11355" b="5848"/>
          <a:stretch/>
        </p:blipFill>
        <p:spPr>
          <a:xfrm>
            <a:off x="10104646" y="0"/>
            <a:ext cx="2087354" cy="202474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8D3C4CC-021B-8841-B5AB-18BA2D6887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325" r="23199"/>
          <a:stretch/>
        </p:blipFill>
        <p:spPr>
          <a:xfrm>
            <a:off x="130630" y="4699000"/>
            <a:ext cx="1534886" cy="2159000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B20467-CBCD-6142-A3DA-4E804DA1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247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07C22F0-F193-2748-A146-6AB66876D7CF}"/>
              </a:ext>
            </a:extLst>
          </p:cNvPr>
          <p:cNvSpPr/>
          <p:nvPr/>
        </p:nvSpPr>
        <p:spPr>
          <a:xfrm>
            <a:off x="177113" y="58846"/>
            <a:ext cx="1183777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54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つながっている人のカードが一度に映し出され、みんなの考えを画面上で共有することができます。</a:t>
            </a:r>
            <a:endParaRPr kumimoji="0" lang="en-US" altLang="ja-JP" sz="54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54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54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作成したカードは、ロイロノートで共有でき、それを再利用して、簡単に視覚的なプレゼンがができます。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13D294B-A197-B844-BAB9-116819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881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BFCEE2-BD82-6F4D-8BE9-5F58B168ECCD}"/>
              </a:ext>
            </a:extLst>
          </p:cNvPr>
          <p:cNvSpPr txBox="1"/>
          <p:nvPr/>
        </p:nvSpPr>
        <p:spPr>
          <a:xfrm>
            <a:off x="0" y="47314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ja-JP" altLang="en-US" sz="36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カードの蓄積することができ、学びを振り返られる。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9C9EE0A-657D-E94E-A927-F6F2B0E5D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338" y="1211261"/>
            <a:ext cx="7729323" cy="5646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0B3148-605E-EA46-BF91-31333EEC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777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07C22F0-F193-2748-A146-6AB66876D7CF}"/>
              </a:ext>
            </a:extLst>
          </p:cNvPr>
          <p:cNvSpPr/>
          <p:nvPr/>
        </p:nvSpPr>
        <p:spPr>
          <a:xfrm>
            <a:off x="177113" y="58846"/>
            <a:ext cx="1183777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いつどんなことを調べ、考え、学んだのかをひとめで確認することができます。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授業で利用した「カード」はデータとしてクラウド上に蓄積されていきます。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授業で配られた資料や作成したプレゼン資料、実験動画などの記録が残っていくので、学習内容の振り返りが手軽です。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また体育の授業などでは、前の授業と比較しながら自分の成長にも気付けます。上達がはっきりと分かれば、子どもたちはより主体的に取り組めるでしょう。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2B7459-E978-0646-830B-039FD8257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704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BFCEE2-BD82-6F4D-8BE9-5F58B168ECCD}"/>
              </a:ext>
            </a:extLst>
          </p:cNvPr>
          <p:cNvSpPr txBox="1"/>
          <p:nvPr/>
        </p:nvSpPr>
        <p:spPr>
          <a:xfrm>
            <a:off x="0" y="47314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ja-JP" altLang="en-US" sz="36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シンキングツールを使い、多角的な思考を促す。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B65F2213-1F64-7D44-8042-EEE5B5CC5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731" y="1253899"/>
            <a:ext cx="8224537" cy="560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CC1BA91-66B4-724B-87C3-49C382168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815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07C22F0-F193-2748-A146-6AB66876D7CF}"/>
              </a:ext>
            </a:extLst>
          </p:cNvPr>
          <p:cNvSpPr/>
          <p:nvPr/>
        </p:nvSpPr>
        <p:spPr>
          <a:xfrm>
            <a:off x="177113" y="58846"/>
            <a:ext cx="1183777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図やチャートを使えば思考の整理がしやすくなります。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考えを深めるときには「シンキングツール」を使用します。「シンキングツール」とは頭の中の考えや思いを視覚的に表し、比べたりまとめたりするための図やグラフのことです。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利用できるシンキングツールは、ベン図やピラミッドチャート、イメージマップなど全</a:t>
            </a:r>
            <a:r>
              <a:rPr kumimoji="0" lang="en-US" altLang="ja-JP" sz="4000" dirty="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18</a:t>
            </a: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種類。授業の目的や内容に合わせて使い分けます。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繰り返しシンキングツールを使うことで、想像しながら考えを広げたり、比較しながら考えを深めたりする思考力が養われます。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B15B15A-21A0-E141-A8F9-A355056A3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79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F1FD39-A227-434D-A77F-C59E7CCFBB4C}"/>
              </a:ext>
            </a:extLst>
          </p:cNvPr>
          <p:cNvSpPr txBox="1"/>
          <p:nvPr/>
        </p:nvSpPr>
        <p:spPr>
          <a:xfrm>
            <a:off x="0" y="0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ロイロノート</a:t>
            </a:r>
            <a:endParaRPr lang="en-US" altLang="ja-JP" sz="96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pPr algn="ctr"/>
            <a:r>
              <a:rPr lang="ja-JP" altLang="en-US" sz="96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先生のメリット</a:t>
            </a:r>
            <a:endParaRPr lang="en-US" altLang="ja-JP" sz="287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</p:txBody>
      </p:sp>
      <p:pic>
        <p:nvPicPr>
          <p:cNvPr id="6" name="図 5" descr="[フリーイラスト] 英会話の先生 - パブリックドメインQ：著作権 ...">
            <a:extLst>
              <a:ext uri="{FF2B5EF4-FFF2-40B4-BE49-F238E27FC236}">
                <a16:creationId xmlns:a16="http://schemas.microsoft.com/office/drawing/2014/main" id="{9C479B47-92A8-9644-BA73-916A521AB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12671" y="2953250"/>
            <a:ext cx="5851071" cy="4030738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192499-FA06-174A-A927-60732C10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133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07C22F0-F193-2748-A146-6AB66876D7CF}"/>
              </a:ext>
            </a:extLst>
          </p:cNvPr>
          <p:cNvSpPr/>
          <p:nvPr/>
        </p:nvSpPr>
        <p:spPr>
          <a:xfrm>
            <a:off x="0" y="0"/>
            <a:ext cx="1183777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先生のメリット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highlight>
                  <a:srgbClr val="FFFF00"/>
                </a:highligh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・課題の提示や資料の共有がラク</a:t>
            </a:r>
            <a:endParaRPr kumimoji="0" lang="en-US" altLang="ja-JP" sz="4000" dirty="0">
              <a:solidFill>
                <a:srgbClr val="000000"/>
              </a:solidFill>
              <a:highlight>
                <a:srgbClr val="FFFF00"/>
              </a:highlight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highlight>
                  <a:srgbClr val="FFFF00"/>
                </a:highligh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・ワークシートがいらない　→ 　印刷の手間・時間もなし</a:t>
            </a:r>
            <a:endParaRPr kumimoji="0" lang="en-US" altLang="ja-JP" sz="4000" dirty="0">
              <a:solidFill>
                <a:srgbClr val="000000"/>
              </a:solidFill>
              <a:highlight>
                <a:srgbClr val="FFFF00"/>
              </a:highlight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highlight>
                  <a:srgbClr val="FFFF00"/>
                </a:highligh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・課題のチェックもラク</a:t>
            </a:r>
            <a:endParaRPr kumimoji="0" lang="en-US" altLang="ja-JP" sz="4000" dirty="0">
              <a:solidFill>
                <a:srgbClr val="000000"/>
              </a:solidFill>
              <a:highlight>
                <a:srgbClr val="FFFF00"/>
              </a:highlight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highlight>
                  <a:srgbClr val="FFFF00"/>
                </a:highligh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・写真や文のカードをつなげてすぐにプレゼン</a:t>
            </a:r>
            <a:endParaRPr kumimoji="0" lang="en-US" altLang="ja-JP" sz="4000" dirty="0">
              <a:solidFill>
                <a:srgbClr val="000000"/>
              </a:solidFill>
              <a:highlight>
                <a:srgbClr val="FFFF00"/>
              </a:highlight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・音楽の発表や音読の録音ができる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・音楽や動画の速度を変えられる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・図工（美術）の評価がラクになった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　（写真で撮り、工夫した点を記入して提出）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4E7101-F994-5241-8459-5B6EE4EDC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396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F1FD39-A227-434D-A77F-C59E7CCFBB4C}"/>
              </a:ext>
            </a:extLst>
          </p:cNvPr>
          <p:cNvSpPr txBox="1"/>
          <p:nvPr/>
        </p:nvSpPr>
        <p:spPr>
          <a:xfrm>
            <a:off x="0" y="0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ロイロノート</a:t>
            </a:r>
            <a:endParaRPr lang="en-US" altLang="ja-JP" sz="96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pPr algn="ctr"/>
            <a:r>
              <a:rPr lang="ja-JP" altLang="en-US" sz="96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こどものメリット</a:t>
            </a:r>
            <a:endParaRPr lang="en-US" altLang="ja-JP" sz="287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</p:txBody>
      </p:sp>
      <p:pic>
        <p:nvPicPr>
          <p:cNvPr id="4" name="図 3" descr="[フリー写真] マルの札を上げる小学生の女の子でアハ体験 - GAHAG ...">
            <a:extLst>
              <a:ext uri="{FF2B5EF4-FFF2-40B4-BE49-F238E27FC236}">
                <a16:creationId xmlns:a16="http://schemas.microsoft.com/office/drawing/2014/main" id="{7A65C37E-6252-7349-BDB2-FC6EB0FFDC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89810" y="2849748"/>
            <a:ext cx="6012379" cy="4008252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9928EB-C925-4846-8056-E8D003D53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376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07C22F0-F193-2748-A146-6AB66876D7CF}"/>
              </a:ext>
            </a:extLst>
          </p:cNvPr>
          <p:cNvSpPr/>
          <p:nvPr/>
        </p:nvSpPr>
        <p:spPr>
          <a:xfrm>
            <a:off x="177113" y="58846"/>
            <a:ext cx="1183777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こどものメリット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highlight>
                  <a:srgbClr val="FFFF00"/>
                </a:highligh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・「調べたい」「知りたい」ことを、ネットですぐ検索できる</a:t>
            </a:r>
            <a:endParaRPr kumimoji="0" lang="en-US" altLang="ja-JP" sz="4000" dirty="0">
              <a:solidFill>
                <a:srgbClr val="000000"/>
              </a:solidFill>
              <a:highlight>
                <a:srgbClr val="FFFF00"/>
              </a:highlight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highlight>
                  <a:srgbClr val="FFFF00"/>
                </a:highligh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・瞬時の共有・意見の比較ができる</a:t>
            </a:r>
            <a:endParaRPr kumimoji="0" lang="en-US" altLang="ja-JP" sz="4000" dirty="0">
              <a:solidFill>
                <a:srgbClr val="000000"/>
              </a:solidFill>
              <a:highlight>
                <a:srgbClr val="FFFF00"/>
              </a:highlight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highlight>
                  <a:srgbClr val="FFFF00"/>
                </a:highligh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・写真や文をつなげてすぐにプレゼンできる</a:t>
            </a:r>
            <a:endParaRPr kumimoji="0" lang="en-US" altLang="ja-JP" sz="4000" dirty="0">
              <a:solidFill>
                <a:srgbClr val="000000"/>
              </a:solidFill>
              <a:highlight>
                <a:srgbClr val="FFFF00"/>
              </a:highlight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highlight>
                  <a:srgbClr val="FFFF00"/>
                </a:highligh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 「書き直し」がラクにできる　</a:t>
            </a:r>
            <a:endParaRPr kumimoji="0" lang="en-US" altLang="ja-JP" sz="4000" dirty="0">
              <a:solidFill>
                <a:srgbClr val="000000"/>
              </a:solidFill>
              <a:highlight>
                <a:srgbClr val="FFFF00"/>
              </a:highlight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highlight>
                  <a:srgbClr val="FFFF00"/>
                </a:highligh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　　　　　　　→ 構成に関する表現活動でストレスが少ない</a:t>
            </a:r>
            <a:endParaRPr kumimoji="0" lang="en-US" altLang="ja-JP" sz="4000" dirty="0">
              <a:solidFill>
                <a:srgbClr val="000000"/>
              </a:solidFill>
              <a:highlight>
                <a:srgbClr val="FFFF00"/>
              </a:highlight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・課題の提出も簡単にできる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・手本の動画や音声をもとに、何度も練習できる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　（音楽・英語・保健体育など）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・過去の授業内容のチェックや学びの振り返りがラク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9F03E1-8B46-2049-99DF-027249278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545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F1FD39-A227-434D-A77F-C59E7CCFBB4C}"/>
              </a:ext>
            </a:extLst>
          </p:cNvPr>
          <p:cNvSpPr txBox="1"/>
          <p:nvPr/>
        </p:nvSpPr>
        <p:spPr>
          <a:xfrm>
            <a:off x="0" y="0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6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実際に使ってみましょう</a:t>
            </a:r>
            <a:endParaRPr kumimoji="0" lang="en-US" altLang="ja-JP" sz="96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pic>
        <p:nvPicPr>
          <p:cNvPr id="4" name="図 3" descr="Trackpad ใน iPadOS และ Magic Keyboard เป็นจุด ...">
            <a:extLst>
              <a:ext uri="{FF2B5EF4-FFF2-40B4-BE49-F238E27FC236}">
                <a16:creationId xmlns:a16="http://schemas.microsoft.com/office/drawing/2014/main" id="{D37B22F0-DB4C-9F41-9AB3-0F7DBA6F09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017486" y="1340011"/>
            <a:ext cx="8157028" cy="5517989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ADCB65-51E2-B449-BA1A-A0D0953A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92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F1FD39-A227-434D-A77F-C59E7CCFBB4C}"/>
              </a:ext>
            </a:extLst>
          </p:cNvPr>
          <p:cNvSpPr txBox="1"/>
          <p:nvPr/>
        </p:nvSpPr>
        <p:spPr>
          <a:xfrm>
            <a:off x="0" y="0"/>
            <a:ext cx="12192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b="1" dirty="0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iPad</a:t>
            </a:r>
            <a:r>
              <a:rPr lang="ja-JP" altLang="en-US" sz="11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版</a:t>
            </a:r>
            <a:r>
              <a:rPr lang="en-US" altLang="ja-JP" sz="1100" b="1" dirty="0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 </a:t>
            </a:r>
            <a:r>
              <a:rPr lang="ja-JP" altLang="en-US" sz="11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ロイロノート</a:t>
            </a:r>
            <a:endParaRPr lang="en-US" altLang="ja-JP" sz="11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pPr algn="ctr"/>
            <a:endParaRPr lang="en-US" altLang="ja-JP" sz="11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pPr algn="ctr"/>
            <a:r>
              <a:rPr lang="ja-JP" altLang="en-US" sz="24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やってみたくなる！</a:t>
            </a:r>
            <a:endParaRPr lang="en-US" altLang="ja-JP" sz="24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pPr algn="ctr"/>
            <a:r>
              <a:rPr lang="ja-JP" altLang="en-US" sz="24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ロイロノート</a:t>
            </a:r>
            <a:endParaRPr lang="en-US" altLang="ja-JP" sz="24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pPr algn="ctr"/>
            <a:r>
              <a:rPr lang="ja-JP" altLang="en-US" sz="24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できることとメリット</a:t>
            </a:r>
            <a:endParaRPr lang="en-US" altLang="ja-JP" sz="24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77D6E7-0595-EA4D-8575-E7F2643C175F}"/>
              </a:ext>
            </a:extLst>
          </p:cNvPr>
          <p:cNvSpPr txBox="1"/>
          <p:nvPr/>
        </p:nvSpPr>
        <p:spPr>
          <a:xfrm>
            <a:off x="0" y="1859340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72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◎　</a:t>
            </a:r>
            <a:r>
              <a:rPr kumimoji="0" lang="en-US" altLang="ja-JP" sz="7200" dirty="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GIGA</a:t>
            </a:r>
            <a:r>
              <a:rPr kumimoji="0" lang="ja-JP" altLang="en-US" sz="72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に関わる現状</a:t>
            </a:r>
            <a:endParaRPr kumimoji="0" lang="en-US" altLang="ja-JP" sz="72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72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◎　ロイロノートでできること</a:t>
            </a:r>
            <a:endParaRPr kumimoji="0" lang="en-US" altLang="ja-JP" sz="72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72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◎　ロイロノートのメリット</a:t>
            </a:r>
            <a:endParaRPr kumimoji="0" lang="en-US" altLang="ja-JP" sz="72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72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◎　実際に使ってみましょう</a:t>
            </a:r>
            <a:endParaRPr kumimoji="0" lang="en-US" altLang="ja-JP" sz="72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7E92BEC-B5D5-044C-8270-59EE747F7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795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519B2DB-E002-BE48-9766-3ECC31DA623C}"/>
              </a:ext>
            </a:extLst>
          </p:cNvPr>
          <p:cNvSpPr/>
          <p:nvPr/>
        </p:nvSpPr>
        <p:spPr>
          <a:xfrm>
            <a:off x="177113" y="58846"/>
            <a:ext cx="1183777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実際に使ってみましょう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・カードにペンで書く</a:t>
            </a:r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・カードを送る</a:t>
            </a:r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・カードに文字を打つ</a:t>
            </a:r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・カードを</a:t>
            </a:r>
            <a:r>
              <a:rPr kumimoji="0" lang="ja-JP" altLang="en-US" sz="4400" b="1">
                <a:solidFill>
                  <a:srgbClr val="000000"/>
                </a:solidFill>
                <a:highlight>
                  <a:srgbClr val="FFFF00"/>
                </a:highligh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提出箱</a:t>
            </a:r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に提出する</a:t>
            </a:r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</a:t>
            </a:r>
            <a:r>
              <a:rPr kumimoji="0" lang="ja-JP" altLang="en-US" sz="4400" b="1">
                <a:solidFill>
                  <a:srgbClr val="000000"/>
                </a:solidFill>
                <a:highlight>
                  <a:srgbClr val="FFFF00"/>
                </a:highlight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共有</a:t>
            </a:r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を見る→使う</a:t>
            </a:r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・写真入れたプレゼンの実践</a:t>
            </a:r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・音声や動画を使った練習方法の実践</a:t>
            </a:r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6408A71-98C2-B844-AE3C-7F58E7EF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452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06FB1A-8F58-D844-AA6D-F4B9A502F25A}"/>
              </a:ext>
            </a:extLst>
          </p:cNvPr>
          <p:cNvSpPr txBox="1"/>
          <p:nvPr/>
        </p:nvSpPr>
        <p:spPr>
          <a:xfrm>
            <a:off x="0" y="136525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本日は貴重な機会をありがとうございました。</a:t>
            </a:r>
            <a:endParaRPr lang="en-US" altLang="ja-JP" sz="44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r>
              <a:rPr lang="ja-JP" altLang="en-US" sz="44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質問やご意見がありましたら、いつでもご連絡ください。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2FD5A3-01FE-974F-8D47-91ED14005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21</a:t>
            </a:fld>
            <a:endParaRPr kumimoji="1" lang="ja-JP" altLang="en-US"/>
          </a:p>
        </p:txBody>
      </p:sp>
      <p:pic>
        <p:nvPicPr>
          <p:cNvPr id="3" name="図 2" descr="[フリー写真] 謝罪するビジネスマンでアハ体験 - GAHAG | 著作権 ...">
            <a:extLst>
              <a:ext uri="{FF2B5EF4-FFF2-40B4-BE49-F238E27FC236}">
                <a16:creationId xmlns:a16="http://schemas.microsoft.com/office/drawing/2014/main" id="{374A96D0-289F-A146-9A24-4DE255BE4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386138" y="2218630"/>
            <a:ext cx="4881562" cy="325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714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F1FD39-A227-434D-A77F-C59E7CCFBB4C}"/>
              </a:ext>
            </a:extLst>
          </p:cNvPr>
          <p:cNvSpPr txBox="1"/>
          <p:nvPr/>
        </p:nvSpPr>
        <p:spPr>
          <a:xfrm>
            <a:off x="-1" y="0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9600" dirty="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GIGA</a:t>
            </a:r>
            <a:r>
              <a:rPr kumimoji="0" lang="ja-JP" altLang="en-US" sz="96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に関わる現状</a:t>
            </a:r>
            <a:endParaRPr kumimoji="0" lang="en-US" altLang="ja-JP" sz="96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pic>
        <p:nvPicPr>
          <p:cNvPr id="4" name="図 3" descr="[フリー写真] 課題の多さにストレスが溜まるロシアの大学生 ...">
            <a:extLst>
              <a:ext uri="{FF2B5EF4-FFF2-40B4-BE49-F238E27FC236}">
                <a16:creationId xmlns:a16="http://schemas.microsoft.com/office/drawing/2014/main" id="{12E637E5-73E1-954D-9C10-70B37A454D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92135" y="1919514"/>
            <a:ext cx="7407729" cy="4938486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5D78B7-BF4F-0543-8DAC-BC44B7AD7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227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07C22F0-F193-2748-A146-6AB66876D7CF}"/>
              </a:ext>
            </a:extLst>
          </p:cNvPr>
          <p:cNvSpPr/>
          <p:nvPr/>
        </p:nvSpPr>
        <p:spPr>
          <a:xfrm>
            <a:off x="177113" y="58846"/>
            <a:ext cx="1183777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4000" dirty="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GIGA</a:t>
            </a: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に関わる現状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72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・学校間でかなりの差がある</a:t>
            </a:r>
            <a:endParaRPr kumimoji="0" lang="en-US" altLang="ja-JP" sz="72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　（中学校間の差がかなり大きい印象です）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・新潟市ではロイロノートをメインで使用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　（県立学校は、マイクロソフト系アプリをメインで使用）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・キーボード入力はほとんどがローマ字入力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40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　（子どもによってはフリック入力や５０音図を使用）</a:t>
            </a:r>
            <a:endParaRPr kumimoji="0" lang="en-US" altLang="ja-JP" sz="40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791DB0-9FDD-9543-8B3D-8BB68527E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00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F1FD39-A227-434D-A77F-C59E7CCFBB4C}"/>
              </a:ext>
            </a:extLst>
          </p:cNvPr>
          <p:cNvSpPr txBox="1"/>
          <p:nvPr/>
        </p:nvSpPr>
        <p:spPr>
          <a:xfrm>
            <a:off x="0" y="0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ロイロノートで</a:t>
            </a:r>
            <a:endParaRPr lang="en-US" altLang="ja-JP" sz="96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  <a:p>
            <a:pPr algn="ctr"/>
            <a:r>
              <a:rPr lang="ja-JP" altLang="en-US" sz="96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できること</a:t>
            </a:r>
            <a:endParaRPr lang="en-US" altLang="ja-JP" sz="28700" b="1" dirty="0">
              <a:latin typeface="UD Digi Kyokasho NP-R" panose="02020400000000000000" pitchFamily="18" charset="-128"/>
              <a:ea typeface="UD Digi Kyokasho NP-R" panose="02020400000000000000" pitchFamily="18" charset="-128"/>
            </a:endParaRPr>
          </a:p>
        </p:txBody>
      </p:sp>
      <p:pic>
        <p:nvPicPr>
          <p:cNvPr id="4" name="図 3" descr="[フリー写真] サムズアップするビジネスパーソンの手でアハ ...">
            <a:extLst>
              <a:ext uri="{FF2B5EF4-FFF2-40B4-BE49-F238E27FC236}">
                <a16:creationId xmlns:a16="http://schemas.microsoft.com/office/drawing/2014/main" id="{6C61FBB9-CEA2-AF4F-A642-2FC55D20A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38500" y="3048000"/>
            <a:ext cx="5715000" cy="3810000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CF3DFE-76ED-9342-A28B-2E7E14D86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302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F1FD39-A227-434D-A77F-C59E7CCFBB4C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ロイロノートで</a:t>
            </a:r>
            <a:r>
              <a:rPr lang="ja-JP" altLang="en-US" sz="4400" b="1">
                <a:latin typeface="UD Digi Kyokasho NP-R" panose="02020400000000000000" pitchFamily="18" charset="-128"/>
                <a:ea typeface="UD Digi Kyokasho NP-R" panose="02020400000000000000" pitchFamily="18" charset="-128"/>
              </a:rPr>
              <a:t>できること</a:t>
            </a:r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</a:t>
            </a:r>
            <a:r>
              <a:rPr kumimoji="0" lang="ja-JP" altLang="ja-JP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情報や考えをまとめた“カード”が作成し、簡単に</a:t>
            </a:r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　</a:t>
            </a:r>
            <a:r>
              <a:rPr kumimoji="0" lang="ja-JP" altLang="ja-JP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発表できる</a:t>
            </a:r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。</a:t>
            </a:r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・みんなで“カード”を共有して考えを深められる。</a:t>
            </a:r>
          </a:p>
          <a:p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・カードの蓄積することができ、学びを振り返られる。</a:t>
            </a:r>
          </a:p>
          <a:p>
            <a:endParaRPr kumimoji="0" lang="en-US" altLang="ja-JP" sz="44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r>
              <a:rPr kumimoji="0" lang="ja-JP" altLang="en-US" sz="44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・シンキングツールを使い、多角的な思考を促す。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96C2C4-3E66-CF45-81E9-5FEE348F1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91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>
            <a:extLst>
              <a:ext uri="{FF2B5EF4-FFF2-40B4-BE49-F238E27FC236}">
                <a16:creationId xmlns:a16="http://schemas.microsoft.com/office/drawing/2014/main" id="{5F86C2F3-E839-9847-8E21-E10DC8C35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028" y="1334492"/>
            <a:ext cx="7243943" cy="5523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BFCEE2-BD82-6F4D-8BE9-5F58B168ECCD}"/>
              </a:ext>
            </a:extLst>
          </p:cNvPr>
          <p:cNvSpPr txBox="1"/>
          <p:nvPr/>
        </p:nvSpPr>
        <p:spPr>
          <a:xfrm>
            <a:off x="0" y="47314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ja-JP" altLang="ja-JP" sz="36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情報や考えをまとめた“カード”が作成し、簡単に発表できる</a:t>
            </a:r>
            <a:r>
              <a:rPr kumimoji="0" lang="ja-JP" altLang="en-US" sz="36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。</a:t>
            </a:r>
            <a:endParaRPr kumimoji="0" lang="en-US" altLang="ja-JP" sz="3600" b="1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53554F8-61C4-154A-9E5B-15C4AF5D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51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07C22F0-F193-2748-A146-6AB66876D7CF}"/>
              </a:ext>
            </a:extLst>
          </p:cNvPr>
          <p:cNvSpPr/>
          <p:nvPr/>
        </p:nvSpPr>
        <p:spPr>
          <a:xfrm>
            <a:off x="177113" y="58846"/>
            <a:ext cx="1183777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54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カードをプレゼン資料として、指でなぞった順番で映し出すことができます。</a:t>
            </a:r>
            <a:br>
              <a:rPr kumimoji="0" lang="ja-JP" altLang="en-US" sz="54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</a:br>
            <a:r>
              <a:rPr kumimoji="0" lang="ja-JP" altLang="ja-JP" sz="54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ロイロノートでは、考えをまとめるために、文字だけでなく、動画や写真、インターネット上の情報を記載した“カード”を作成できます。</a:t>
            </a:r>
            <a:endParaRPr kumimoji="0" lang="en-US" altLang="ja-JP" sz="5400" dirty="0">
              <a:solidFill>
                <a:srgbClr val="000000"/>
              </a:solidFill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5400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短い授業時間内でも直感的な操作で、自分の考えを表現できます。</a:t>
            </a:r>
            <a:endParaRPr kumimoji="0" lang="ja-JP" altLang="ja-JP" sz="4000">
              <a:latin typeface="UD Digi Kyokasho NK-R" panose="02020400000000000000" pitchFamily="18" charset="-128"/>
              <a:ea typeface="UD Digi Kyokasho NK-R" panose="02020400000000000000" pitchFamily="18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0FE920-B259-1646-BD3E-E69C90F02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02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BFCEE2-BD82-6F4D-8BE9-5F58B168ECCD}"/>
              </a:ext>
            </a:extLst>
          </p:cNvPr>
          <p:cNvSpPr txBox="1"/>
          <p:nvPr/>
        </p:nvSpPr>
        <p:spPr>
          <a:xfrm>
            <a:off x="0" y="47314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ja-JP" altLang="en-US" sz="3600" b="1">
                <a:solidFill>
                  <a:srgbClr val="000000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みんなで“カード”を共有して考えを深められる。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2352F01-A4C2-4043-9585-88B2F4055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135" y="1232861"/>
            <a:ext cx="8395730" cy="562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E8116E1-EEDB-3442-B899-62B5D45F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314A-188E-1D4F-8C6F-81758BFEAEA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32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3987</TotalTime>
  <Words>841</Words>
  <Application>Microsoft Macintosh PowerPoint</Application>
  <PresentationFormat>ワイド画面</PresentationFormat>
  <Paragraphs>115</Paragraphs>
  <Slides>21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7" baseType="lpstr">
      <vt:lpstr>UD Digi Kyokasho NK-R</vt:lpstr>
      <vt:lpstr>UD Digi Kyokasho NP-R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進藤 豪人</dc:creator>
  <cp:lastModifiedBy>進藤 豪人</cp:lastModifiedBy>
  <cp:revision>48</cp:revision>
  <dcterms:created xsi:type="dcterms:W3CDTF">2021-07-22T23:41:39Z</dcterms:created>
  <dcterms:modified xsi:type="dcterms:W3CDTF">2021-08-08T06:48:46Z</dcterms:modified>
</cp:coreProperties>
</file>